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49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2"/>
          <p:cNvSpPr txBox="1">
            <a:spLocks noChangeArrowheads="1"/>
          </p:cNvSpPr>
          <p:nvPr/>
        </p:nvSpPr>
        <p:spPr bwMode="auto">
          <a:xfrm flipH="1">
            <a:off x="304800" y="172720"/>
            <a:ext cx="1402715" cy="665480"/>
          </a:xfrm>
          <a:prstGeom prst="rect">
            <a:avLst/>
          </a:prstGeom>
          <a:solidFill>
            <a:srgbClr val="FFFFFF"/>
          </a:solidFill>
          <a:ln w="9525">
            <a:noFill/>
            <a:miter lim="800000"/>
            <a:headEnd/>
            <a:tailEnd/>
          </a:ln>
        </p:spPr>
        <p:txBody>
          <a:bodyPr rot="0" vert="horz" wrap="square" lIns="0" tIns="0" rIns="0" bIns="0" anchor="t" anchorCtr="0">
            <a:noAutofit/>
          </a:bodyPr>
          <a:lstStyle/>
          <a:p>
            <a:pPr algn="l" rtl="0">
              <a:lnSpc>
                <a:spcPct val="115000"/>
              </a:lnSpc>
              <a:spcAft>
                <a:spcPts val="1000"/>
              </a:spcAft>
            </a:pPr>
            <a:r>
              <a:rPr lang="en-US" sz="1400" b="1" dirty="0">
                <a:effectLst/>
                <a:latin typeface="Calibri"/>
                <a:ea typeface="Times New Roman"/>
                <a:cs typeface="Arial"/>
              </a:rPr>
              <a:t>Microbiology Dep.</a:t>
            </a:r>
            <a:endParaRPr lang="en-US" sz="1100" dirty="0">
              <a:effectLst/>
              <a:latin typeface="Calibri"/>
              <a:ea typeface="Times New Roman"/>
              <a:cs typeface="Arial"/>
            </a:endParaRPr>
          </a:p>
          <a:p>
            <a:pPr algn="l" rtl="0">
              <a:lnSpc>
                <a:spcPct val="115000"/>
              </a:lnSpc>
              <a:spcAft>
                <a:spcPts val="1000"/>
              </a:spcAft>
            </a:pPr>
            <a:r>
              <a:rPr lang="en-US" sz="1400" b="1" dirty="0">
                <a:effectLst/>
                <a:latin typeface="Calibri"/>
                <a:ea typeface="Times New Roman"/>
                <a:cs typeface="Arial"/>
              </a:rPr>
              <a:t>Second year</a:t>
            </a:r>
            <a:endParaRPr lang="en-US" sz="1100" dirty="0">
              <a:effectLst/>
              <a:latin typeface="Calibri"/>
              <a:ea typeface="Times New Roman"/>
              <a:cs typeface="Arial"/>
            </a:endParaRPr>
          </a:p>
        </p:txBody>
      </p:sp>
      <p:sp>
        <p:nvSpPr>
          <p:cNvPr id="6" name="مربع نص 2"/>
          <p:cNvSpPr txBox="1">
            <a:spLocks noChangeArrowheads="1"/>
          </p:cNvSpPr>
          <p:nvPr/>
        </p:nvSpPr>
        <p:spPr bwMode="auto">
          <a:xfrm flipH="1">
            <a:off x="3748087" y="158115"/>
            <a:ext cx="1402715" cy="665480"/>
          </a:xfrm>
          <a:prstGeom prst="rect">
            <a:avLst/>
          </a:prstGeom>
          <a:solidFill>
            <a:srgbClr val="FFFFFF"/>
          </a:solidFill>
          <a:ln w="9525">
            <a:noFill/>
            <a:miter lim="800000"/>
            <a:headEnd/>
            <a:tailEnd/>
          </a:ln>
        </p:spPr>
        <p:txBody>
          <a:bodyPr rot="0" vert="horz" wrap="square" lIns="0" tIns="0" rIns="0" bIns="0" anchor="t" anchorCtr="0">
            <a:noAutofit/>
          </a:bodyPr>
          <a:lstStyle/>
          <a:p>
            <a:pPr algn="ctr" rtl="0">
              <a:lnSpc>
                <a:spcPct val="115000"/>
              </a:lnSpc>
              <a:spcAft>
                <a:spcPts val="1000"/>
              </a:spcAft>
            </a:pPr>
            <a:r>
              <a:rPr lang="en-US" sz="1400" b="1" dirty="0">
                <a:effectLst/>
                <a:latin typeface="Calibri"/>
                <a:ea typeface="Times New Roman"/>
                <a:cs typeface="Arial"/>
              </a:rPr>
              <a:t>Parasitology</a:t>
            </a:r>
            <a:endParaRPr lang="en-US" sz="1100" dirty="0">
              <a:effectLst/>
              <a:latin typeface="Calibri"/>
              <a:ea typeface="Times New Roman"/>
              <a:cs typeface="Arial"/>
            </a:endParaRPr>
          </a:p>
          <a:p>
            <a:pPr algn="ctr" rtl="0">
              <a:lnSpc>
                <a:spcPct val="115000"/>
              </a:lnSpc>
              <a:spcAft>
                <a:spcPts val="1000"/>
              </a:spcAft>
            </a:pPr>
            <a:r>
              <a:rPr lang="en-US" sz="1400" b="1" dirty="0">
                <a:effectLst/>
                <a:latin typeface="Calibri"/>
                <a:ea typeface="Times New Roman"/>
                <a:cs typeface="Arial"/>
              </a:rPr>
              <a:t>6</a:t>
            </a:r>
            <a:r>
              <a:rPr lang="en-US" sz="1400" b="1" baseline="30000" dirty="0">
                <a:effectLst/>
                <a:latin typeface="Calibri"/>
                <a:ea typeface="Times New Roman"/>
                <a:cs typeface="Arial"/>
              </a:rPr>
              <a:t>th</a:t>
            </a:r>
            <a:r>
              <a:rPr lang="en-US" sz="1400" b="1" dirty="0">
                <a:effectLst/>
                <a:latin typeface="Calibri"/>
                <a:ea typeface="Times New Roman"/>
                <a:cs typeface="Arial"/>
              </a:rPr>
              <a:t> </a:t>
            </a:r>
            <a:r>
              <a:rPr lang="en-US" sz="1400" b="1" dirty="0">
                <a:effectLst/>
                <a:latin typeface="Arial"/>
                <a:ea typeface="Times New Roman"/>
                <a:cs typeface="Arial"/>
              </a:rPr>
              <a:t> </a:t>
            </a:r>
            <a:r>
              <a:rPr lang="en-US" sz="1400" b="1" dirty="0">
                <a:effectLst/>
                <a:latin typeface="Calibri"/>
                <a:ea typeface="Times New Roman"/>
                <a:cs typeface="Arial"/>
              </a:rPr>
              <a:t> </a:t>
            </a:r>
            <a:r>
              <a:rPr lang="en-US" sz="1400" b="1" dirty="0" err="1">
                <a:effectLst/>
                <a:latin typeface="Calibri"/>
                <a:ea typeface="Times New Roman"/>
                <a:cs typeface="Arial"/>
              </a:rPr>
              <a:t>Lec</a:t>
            </a:r>
            <a:r>
              <a:rPr lang="en-US" sz="1400" b="1" dirty="0">
                <a:effectLst/>
                <a:latin typeface="Calibri"/>
                <a:ea typeface="Times New Roman"/>
                <a:cs typeface="Arial"/>
              </a:rPr>
              <a:t>.</a:t>
            </a:r>
            <a:endParaRPr lang="en-US" sz="1100" dirty="0">
              <a:effectLst/>
              <a:latin typeface="Calibri"/>
              <a:ea typeface="Times New Roman"/>
              <a:cs typeface="Arial"/>
            </a:endParaRPr>
          </a:p>
        </p:txBody>
      </p:sp>
      <p:sp>
        <p:nvSpPr>
          <p:cNvPr id="7" name="مربع نص 293"/>
          <p:cNvSpPr txBox="1">
            <a:spLocks noChangeArrowheads="1"/>
          </p:cNvSpPr>
          <p:nvPr/>
        </p:nvSpPr>
        <p:spPr bwMode="auto">
          <a:xfrm flipH="1">
            <a:off x="6934200" y="124460"/>
            <a:ext cx="2004695" cy="665480"/>
          </a:xfrm>
          <a:prstGeom prst="rect">
            <a:avLst/>
          </a:prstGeom>
          <a:solidFill>
            <a:srgbClr val="FFFFFF"/>
          </a:solidFill>
          <a:ln w="9525">
            <a:noFill/>
            <a:miter lim="800000"/>
            <a:headEnd/>
            <a:tailEnd/>
          </a:ln>
        </p:spPr>
        <p:txBody>
          <a:bodyPr rot="0" vert="horz" wrap="square" lIns="0" tIns="0" rIns="0" bIns="0" anchor="t" anchorCtr="0">
            <a:noAutofit/>
          </a:bodyPr>
          <a:lstStyle/>
          <a:p>
            <a:pPr algn="ctr" rtl="0">
              <a:lnSpc>
                <a:spcPct val="115000"/>
              </a:lnSpc>
              <a:spcAft>
                <a:spcPts val="1000"/>
              </a:spcAft>
            </a:pPr>
            <a:r>
              <a:rPr lang="en-US" sz="1400" b="1" dirty="0">
                <a:effectLst/>
                <a:latin typeface="Calibri"/>
                <a:ea typeface="Times New Roman"/>
                <a:cs typeface="Arial"/>
              </a:rPr>
              <a:t>Lecturer: Assist prof.</a:t>
            </a:r>
            <a:endParaRPr lang="en-US" sz="1100" dirty="0">
              <a:effectLst/>
              <a:latin typeface="Calibri"/>
              <a:ea typeface="Times New Roman"/>
              <a:cs typeface="Arial"/>
            </a:endParaRPr>
          </a:p>
          <a:p>
            <a:pPr algn="ctr" rtl="0">
              <a:lnSpc>
                <a:spcPct val="115000"/>
              </a:lnSpc>
              <a:spcAft>
                <a:spcPts val="1000"/>
              </a:spcAft>
            </a:pPr>
            <a:r>
              <a:rPr lang="en-US" sz="1400" b="1" dirty="0" err="1">
                <a:effectLst/>
                <a:latin typeface="Calibri"/>
                <a:ea typeface="Times New Roman"/>
                <a:cs typeface="Arial"/>
              </a:rPr>
              <a:t>Dr.Sally</a:t>
            </a:r>
            <a:r>
              <a:rPr lang="en-US" sz="1400" b="1" dirty="0">
                <a:effectLst/>
                <a:latin typeface="Calibri"/>
                <a:ea typeface="Times New Roman"/>
                <a:cs typeface="Arial"/>
              </a:rPr>
              <a:t> Ahmed </a:t>
            </a:r>
            <a:endParaRPr lang="en-US" sz="1100" dirty="0">
              <a:effectLst/>
              <a:latin typeface="Calibri"/>
              <a:ea typeface="Times New Roman"/>
              <a:cs typeface="Arial"/>
            </a:endParaRPr>
          </a:p>
        </p:txBody>
      </p:sp>
      <p:sp>
        <p:nvSpPr>
          <p:cNvPr id="8"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9" name="Rectangle 5"/>
          <p:cNvSpPr>
            <a:spLocks noChangeArrowheads="1"/>
          </p:cNvSpPr>
          <p:nvPr/>
        </p:nvSpPr>
        <p:spPr bwMode="auto">
          <a:xfrm>
            <a:off x="0" y="4572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ar-IQ"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TextBox 9"/>
          <p:cNvSpPr txBox="1"/>
          <p:nvPr/>
        </p:nvSpPr>
        <p:spPr>
          <a:xfrm>
            <a:off x="76200" y="990600"/>
            <a:ext cx="9067800" cy="5259388"/>
          </a:xfrm>
          <a:prstGeom prst="rect">
            <a:avLst/>
          </a:prstGeom>
          <a:noFill/>
        </p:spPr>
        <p:txBody>
          <a:bodyPr wrap="square" rtlCol="1">
            <a:spAutoFit/>
          </a:bodyPr>
          <a:lstStyle/>
          <a:p>
            <a:pPr algn="ctr">
              <a:lnSpc>
                <a:spcPct val="115000"/>
              </a:lnSpc>
              <a:spcAft>
                <a:spcPts val="1000"/>
              </a:spcAft>
            </a:pPr>
            <a:r>
              <a:rPr lang="en-US" b="1" dirty="0">
                <a:latin typeface="Times New Roman"/>
                <a:ea typeface="Times New Roman"/>
                <a:cs typeface="Arial"/>
              </a:rPr>
              <a:t>Subphylum: </a:t>
            </a:r>
            <a:r>
              <a:rPr lang="en-US" b="1" dirty="0" err="1">
                <a:latin typeface="Times New Roman"/>
                <a:ea typeface="Times New Roman"/>
                <a:cs typeface="Arial"/>
              </a:rPr>
              <a:t>Ciliophora</a:t>
            </a:r>
            <a:endParaRPr lang="en-US" sz="1400" dirty="0">
              <a:ea typeface="Times New Roman"/>
              <a:cs typeface="Arial"/>
            </a:endParaRPr>
          </a:p>
          <a:p>
            <a:pPr algn="just">
              <a:lnSpc>
                <a:spcPct val="115000"/>
              </a:lnSpc>
              <a:spcAft>
                <a:spcPts val="1000"/>
              </a:spcAft>
            </a:pPr>
            <a:r>
              <a:rPr lang="en-US" dirty="0">
                <a:latin typeface="Times New Roman"/>
                <a:ea typeface="Times New Roman"/>
                <a:cs typeface="Arial"/>
              </a:rPr>
              <a:t>  The ciliate protozoa (</a:t>
            </a:r>
            <a:r>
              <a:rPr lang="en-US" dirty="0" err="1">
                <a:latin typeface="Times New Roman"/>
                <a:ea typeface="Times New Roman"/>
                <a:cs typeface="Arial"/>
              </a:rPr>
              <a:t>Ciliophora</a:t>
            </a:r>
            <a:r>
              <a:rPr lang="en-US" dirty="0">
                <a:latin typeface="Times New Roman"/>
                <a:ea typeface="Times New Roman"/>
                <a:cs typeface="Arial"/>
              </a:rPr>
              <a:t>) constitute a large group characterized by numerous cilia. Many ciliates are free living and larger numbers are intestinal parasites. Ciliates have two types of nuclei, a large macronucleus and nearby a small micronucleus. Multiplication is by transverse binary fission, many species undergo conjugation, during which exchange of nuclear materials occurs. The only ciliate that is parasite of human is </a:t>
            </a:r>
            <a:r>
              <a:rPr lang="en-US" i="1" dirty="0" err="1">
                <a:latin typeface="Times New Roman"/>
                <a:ea typeface="Times New Roman"/>
                <a:cs typeface="Arial"/>
              </a:rPr>
              <a:t>Balantidiun</a:t>
            </a:r>
            <a:r>
              <a:rPr lang="en-US" i="1" dirty="0">
                <a:latin typeface="Times New Roman"/>
                <a:ea typeface="Times New Roman"/>
                <a:cs typeface="Arial"/>
              </a:rPr>
              <a:t> coli</a:t>
            </a:r>
            <a:r>
              <a:rPr lang="en-US" dirty="0">
                <a:latin typeface="Times New Roman"/>
                <a:ea typeface="Times New Roman"/>
                <a:cs typeface="Arial"/>
              </a:rPr>
              <a:t>.</a:t>
            </a:r>
            <a:endParaRPr lang="en-US" sz="1400" dirty="0">
              <a:ea typeface="Times New Roman"/>
              <a:cs typeface="Arial"/>
            </a:endParaRPr>
          </a:p>
          <a:p>
            <a:pPr algn="ctr">
              <a:lnSpc>
                <a:spcPct val="115000"/>
              </a:lnSpc>
              <a:spcAft>
                <a:spcPts val="1000"/>
              </a:spcAft>
            </a:pPr>
            <a:r>
              <a:rPr lang="en-US" b="1" i="1" dirty="0" err="1">
                <a:latin typeface="Times New Roman"/>
                <a:ea typeface="Times New Roman"/>
                <a:cs typeface="Arial"/>
              </a:rPr>
              <a:t>Balantidium</a:t>
            </a:r>
            <a:r>
              <a:rPr lang="en-US" b="1" i="1" dirty="0">
                <a:latin typeface="Times New Roman"/>
                <a:ea typeface="Times New Roman"/>
                <a:cs typeface="Arial"/>
              </a:rPr>
              <a:t> coli</a:t>
            </a:r>
            <a:endParaRPr lang="en-US" sz="1400" dirty="0">
              <a:ea typeface="Times New Roman"/>
              <a:cs typeface="Arial"/>
            </a:endParaRPr>
          </a:p>
          <a:p>
            <a:pPr algn="just">
              <a:lnSpc>
                <a:spcPct val="115000"/>
              </a:lnSpc>
              <a:spcAft>
                <a:spcPts val="1000"/>
              </a:spcAft>
            </a:pPr>
            <a:r>
              <a:rPr lang="en-US" b="1" dirty="0">
                <a:latin typeface="Times New Roman"/>
                <a:ea typeface="Times New Roman"/>
                <a:cs typeface="Arial"/>
              </a:rPr>
              <a:t>Disease</a:t>
            </a:r>
            <a:r>
              <a:rPr lang="en-US" dirty="0">
                <a:latin typeface="Times New Roman"/>
                <a:ea typeface="Times New Roman"/>
                <a:cs typeface="Arial"/>
              </a:rPr>
              <a:t>: </a:t>
            </a:r>
            <a:r>
              <a:rPr lang="en-US" dirty="0" err="1">
                <a:latin typeface="Times New Roman"/>
                <a:ea typeface="Times New Roman"/>
                <a:cs typeface="Arial"/>
              </a:rPr>
              <a:t>Balantidiasis</a:t>
            </a:r>
            <a:r>
              <a:rPr lang="en-US" dirty="0">
                <a:latin typeface="Times New Roman"/>
                <a:ea typeface="Times New Roman"/>
                <a:cs typeface="Arial"/>
              </a:rPr>
              <a:t> </a:t>
            </a:r>
            <a:endParaRPr lang="en-US" sz="1400" dirty="0">
              <a:ea typeface="Times New Roman"/>
              <a:cs typeface="Arial"/>
            </a:endParaRPr>
          </a:p>
          <a:p>
            <a:pPr algn="just">
              <a:lnSpc>
                <a:spcPct val="115000"/>
              </a:lnSpc>
              <a:spcAft>
                <a:spcPts val="1000"/>
              </a:spcAft>
            </a:pPr>
            <a:r>
              <a:rPr lang="en-US" b="1" dirty="0">
                <a:latin typeface="Times New Roman"/>
                <a:ea typeface="Times New Roman"/>
                <a:cs typeface="Arial"/>
              </a:rPr>
              <a:t>Forms of life (stages)</a:t>
            </a:r>
            <a:r>
              <a:rPr lang="en-US" dirty="0">
                <a:latin typeface="Times New Roman"/>
                <a:ea typeface="Times New Roman"/>
                <a:cs typeface="Arial"/>
              </a:rPr>
              <a:t>: </a:t>
            </a:r>
            <a:r>
              <a:rPr lang="en-US" dirty="0" err="1">
                <a:latin typeface="Times New Roman"/>
                <a:ea typeface="Times New Roman"/>
                <a:cs typeface="Arial"/>
              </a:rPr>
              <a:t>Trophozoite</a:t>
            </a:r>
            <a:r>
              <a:rPr lang="en-US" dirty="0">
                <a:latin typeface="Times New Roman"/>
                <a:ea typeface="Times New Roman"/>
                <a:cs typeface="Arial"/>
              </a:rPr>
              <a:t> and cyst. </a:t>
            </a:r>
            <a:endParaRPr lang="en-US" sz="1400" dirty="0">
              <a:ea typeface="Times New Roman"/>
              <a:cs typeface="Arial"/>
            </a:endParaRPr>
          </a:p>
          <a:p>
            <a:pPr algn="just">
              <a:lnSpc>
                <a:spcPct val="115000"/>
              </a:lnSpc>
              <a:spcAft>
                <a:spcPts val="1000"/>
              </a:spcAft>
            </a:pPr>
            <a:r>
              <a:rPr lang="en-US" b="1" dirty="0">
                <a:latin typeface="Times New Roman"/>
                <a:ea typeface="Times New Roman"/>
                <a:cs typeface="Arial"/>
              </a:rPr>
              <a:t>Habitat</a:t>
            </a:r>
            <a:r>
              <a:rPr lang="en-US" dirty="0">
                <a:latin typeface="Times New Roman"/>
                <a:ea typeface="Times New Roman"/>
                <a:cs typeface="Arial"/>
              </a:rPr>
              <a:t>: </a:t>
            </a:r>
            <a:r>
              <a:rPr lang="en-US" dirty="0" err="1">
                <a:latin typeface="Times New Roman"/>
                <a:ea typeface="Times New Roman"/>
                <a:cs typeface="Arial"/>
              </a:rPr>
              <a:t>cecal</a:t>
            </a:r>
            <a:r>
              <a:rPr lang="en-US" dirty="0">
                <a:latin typeface="Times New Roman"/>
                <a:ea typeface="Times New Roman"/>
                <a:cs typeface="Arial"/>
              </a:rPr>
              <a:t> and lower levels of the large intestine. </a:t>
            </a:r>
            <a:endParaRPr lang="en-US" sz="1400" dirty="0">
              <a:ea typeface="Times New Roman"/>
              <a:cs typeface="Arial"/>
            </a:endParaRPr>
          </a:p>
          <a:p>
            <a:pPr algn="just">
              <a:lnSpc>
                <a:spcPct val="115000"/>
              </a:lnSpc>
              <a:spcAft>
                <a:spcPts val="1000"/>
              </a:spcAft>
            </a:pPr>
            <a:r>
              <a:rPr lang="en-US" b="1" dirty="0">
                <a:latin typeface="Times New Roman"/>
                <a:ea typeface="Times New Roman"/>
                <a:cs typeface="Arial"/>
              </a:rPr>
              <a:t>Infective stage: </a:t>
            </a:r>
            <a:r>
              <a:rPr lang="en-US" dirty="0">
                <a:latin typeface="Times New Roman"/>
                <a:ea typeface="Times New Roman"/>
                <a:cs typeface="Arial"/>
              </a:rPr>
              <a:t>Mature cyst</a:t>
            </a:r>
            <a:r>
              <a:rPr lang="en-US" b="1" dirty="0">
                <a:latin typeface="Times New Roman"/>
                <a:ea typeface="Times New Roman"/>
                <a:cs typeface="Arial"/>
              </a:rPr>
              <a:t>. </a:t>
            </a:r>
            <a:endParaRPr lang="en-US" sz="1400" dirty="0">
              <a:ea typeface="Times New Roman"/>
              <a:cs typeface="Arial"/>
            </a:endParaRPr>
          </a:p>
          <a:p>
            <a:pPr algn="just">
              <a:lnSpc>
                <a:spcPct val="115000"/>
              </a:lnSpc>
              <a:spcAft>
                <a:spcPts val="1000"/>
              </a:spcAft>
            </a:pPr>
            <a:r>
              <a:rPr lang="en-US" b="1" dirty="0">
                <a:latin typeface="Times New Roman"/>
                <a:ea typeface="Times New Roman"/>
                <a:cs typeface="Arial"/>
              </a:rPr>
              <a:t>Reservoir host: </a:t>
            </a:r>
            <a:r>
              <a:rPr lang="en-US" dirty="0">
                <a:latin typeface="Times New Roman"/>
                <a:ea typeface="Times New Roman"/>
                <a:cs typeface="Arial"/>
              </a:rPr>
              <a:t>hogs, monkeys</a:t>
            </a:r>
            <a:endParaRPr lang="en-US" sz="1400" dirty="0">
              <a:ea typeface="Times New Roman"/>
              <a:cs typeface="Arial"/>
            </a:endParaRPr>
          </a:p>
          <a:p>
            <a:pPr algn="just">
              <a:lnSpc>
                <a:spcPct val="115000"/>
              </a:lnSpc>
              <a:spcAft>
                <a:spcPts val="1000"/>
              </a:spcAft>
            </a:pPr>
            <a:r>
              <a:rPr lang="en-US" b="1" dirty="0">
                <a:latin typeface="Times New Roman"/>
                <a:ea typeface="Times New Roman"/>
                <a:cs typeface="Arial"/>
              </a:rPr>
              <a:t>Biological Vector:</a:t>
            </a:r>
            <a:r>
              <a:rPr lang="en-US" dirty="0">
                <a:latin typeface="Times New Roman"/>
                <a:ea typeface="Times New Roman"/>
                <a:cs typeface="Arial"/>
              </a:rPr>
              <a:t> None</a:t>
            </a:r>
            <a:endParaRPr lang="en-US" sz="1400" dirty="0">
              <a:ea typeface="Times New Roman"/>
              <a:cs typeface="Arial"/>
            </a:endParaRPr>
          </a:p>
        </p:txBody>
      </p:sp>
    </p:spTree>
    <p:extLst>
      <p:ext uri="{BB962C8B-B14F-4D97-AF65-F5344CB8AC3E}">
        <p14:creationId xmlns:p14="http://schemas.microsoft.com/office/powerpoint/2010/main" val="1384051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صورة 13" descr="Description: C:\Users\com\Desktop\11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757315"/>
            <a:ext cx="2840600" cy="2393493"/>
          </a:xfrm>
          <a:prstGeom prst="rect">
            <a:avLst/>
          </a:prstGeom>
          <a:noFill/>
          <a:extLst>
            <a:ext uri="{909E8E84-426E-40DD-AFC4-6F175D3DCCD1}">
              <a14:hiddenFill xmlns:a14="http://schemas.microsoft.com/office/drawing/2010/main">
                <a:solidFill>
                  <a:srgbClr val="FFFFFF"/>
                </a:solidFill>
              </a14:hiddenFill>
            </a:ext>
          </a:extLst>
        </p:spPr>
      </p:pic>
      <p:pic>
        <p:nvPicPr>
          <p:cNvPr id="3073" name="صورة 14" descr="Description: C:\Users\com\Desktop\22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10200" y="2757316"/>
            <a:ext cx="2667000" cy="232826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ChangeArrowheads="1"/>
          </p:cNvSpPr>
          <p:nvPr/>
        </p:nvSpPr>
        <p:spPr bwMode="auto">
          <a:xfrm>
            <a:off x="0" y="25569"/>
            <a:ext cx="7174721"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Morphology:</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Cyst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(figure. 1): 50 </a:t>
            </a:r>
            <a:r>
              <a:rPr kumimoji="0" lang="en-US" sz="2000" b="0" i="0" u="none" strike="noStrike" cap="none" normalizeH="0" baseline="0" dirty="0" smtClean="0">
                <a:ln>
                  <a:noFill/>
                </a:ln>
                <a:solidFill>
                  <a:schemeClr val="tx1"/>
                </a:solidFill>
                <a:effectLst/>
                <a:latin typeface="Calibri"/>
                <a:ea typeface="Times New Roman" pitchFamily="18" charset="0"/>
                <a:cs typeface="Times New Roman" pitchFamily="18" charset="0"/>
              </a:rPr>
              <a:t>µ</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 in diameter, spherical in shape, has no cilia.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4"/>
          <p:cNvSpPr>
            <a:spLocks noChangeArrowheads="1"/>
          </p:cNvSpPr>
          <p:nvPr/>
        </p:nvSpPr>
        <p:spPr bwMode="auto">
          <a:xfrm>
            <a:off x="0" y="818324"/>
            <a:ext cx="89916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Trophozoite</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figure 2</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It</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is the largest of protozoa that parasitize the man. 50-100 </a:t>
            </a:r>
            <a:r>
              <a:rPr kumimoji="0" lang="en-US" sz="2000" b="0" i="0" u="none" strike="noStrike" cap="none" normalizeH="0" baseline="0" dirty="0" smtClean="0">
                <a:ln>
                  <a:noFill/>
                </a:ln>
                <a:solidFill>
                  <a:schemeClr val="tx1"/>
                </a:solidFill>
                <a:effectLst/>
                <a:latin typeface="Calibri"/>
                <a:ea typeface="Times New Roman" pitchFamily="18" charset="0"/>
                <a:cs typeface="Times New Roman" pitchFamily="18" charset="0"/>
              </a:rPr>
              <a:t>µ</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 long, 40-70 </a:t>
            </a:r>
            <a:r>
              <a:rPr kumimoji="0" lang="en-US" sz="2000" b="0" i="0" u="none" strike="noStrike" cap="none" normalizeH="0" baseline="0" dirty="0" smtClean="0">
                <a:ln>
                  <a:noFill/>
                </a:ln>
                <a:solidFill>
                  <a:schemeClr val="tx1"/>
                </a:solidFill>
                <a:effectLst/>
                <a:latin typeface="Calibri"/>
                <a:ea typeface="Times New Roman" pitchFamily="18" charset="0"/>
                <a:cs typeface="Times New Roman" pitchFamily="18" charset="0"/>
              </a:rPr>
              <a:t>µ</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 wide, avoid, covered with short cilia that is constantly in motion during life, and has a vigorous forward movement. Anterior end is conical, posterior end is broadly rounded. Funnel shaped </a:t>
            </a:r>
            <a:r>
              <a:rPr kumimoji="0" lang="en-US" sz="20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peristom</a:t>
            </a:r>
            <a:r>
              <a:rPr kumimoji="0" lang="en-US"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lie in the anterior tip. There are one or two contractile vacuoles within the cytoplasm.  The kidney shaped macromolecule lie posteriorly, and spherical micronuclei lie near the hilum of the macronuclei.</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9" name="مربع نص 10"/>
          <p:cNvSpPr txBox="1">
            <a:spLocks noChangeArrowheads="1"/>
          </p:cNvSpPr>
          <p:nvPr/>
        </p:nvSpPr>
        <p:spPr bwMode="auto">
          <a:xfrm flipH="1">
            <a:off x="533400" y="5334000"/>
            <a:ext cx="3200400" cy="666750"/>
          </a:xfrm>
          <a:prstGeom prst="rect">
            <a:avLst/>
          </a:prstGeom>
          <a:noFill/>
          <a:ln w="9525">
            <a:solidFill>
              <a:sysClr val="window" lastClr="FFFFFF">
                <a:lumMod val="100000"/>
                <a:lumOff val="0"/>
              </a:sysClr>
            </a:solidFill>
            <a:miter lim="800000"/>
            <a:headEnd/>
            <a:tailEnd/>
          </a:ln>
          <a:extLst>
            <a:ext uri="{909E8E84-426E-40DD-AFC4-6F175D3DCCD1}">
              <a14:hiddenFill xmlns:a14="http://schemas.microsoft.com/office/drawing/2010/main">
                <a:solidFill>
                  <a:srgbClr val="FFFFFF">
                    <a:alpha val="0"/>
                  </a:srgbClr>
                </a:solidFill>
              </a14:hiddenFill>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2000" b="1" i="0" u="none" strike="noStrike" kern="0" cap="none" spc="0" normalizeH="0" noProof="0" dirty="0">
                <a:ln>
                  <a:noFill/>
                </a:ln>
                <a:solidFill>
                  <a:sysClr val="windowText" lastClr="000000"/>
                </a:solidFill>
                <a:effectLst/>
                <a:uLnTx/>
                <a:uFillTx/>
                <a:latin typeface="Times New Roman" pitchFamily="18" charset="0"/>
                <a:ea typeface="Times New Roman"/>
                <a:cs typeface="Times New Roman" pitchFamily="18" charset="0"/>
              </a:rPr>
              <a:t>Figure 1: </a:t>
            </a:r>
            <a:r>
              <a:rPr kumimoji="0" lang="en-US" sz="2000" b="1" i="1" u="none" strike="noStrike" kern="0" cap="none" spc="0" normalizeH="0" noProof="0" dirty="0">
                <a:ln>
                  <a:noFill/>
                </a:ln>
                <a:solidFill>
                  <a:sysClr val="windowText" lastClr="000000"/>
                </a:solidFill>
                <a:effectLst/>
                <a:uLnTx/>
                <a:uFillTx/>
                <a:latin typeface="Times New Roman" pitchFamily="18" charset="0"/>
                <a:ea typeface="Times New Roman"/>
                <a:cs typeface="Times New Roman" pitchFamily="18" charset="0"/>
              </a:rPr>
              <a:t>B. coli</a:t>
            </a:r>
            <a:r>
              <a:rPr kumimoji="0" lang="en-US" sz="2000" b="1" i="0" u="none" strike="noStrike" kern="0" cap="none" spc="0" normalizeH="0" noProof="0" dirty="0">
                <a:ln>
                  <a:noFill/>
                </a:ln>
                <a:solidFill>
                  <a:sysClr val="windowText" lastClr="000000"/>
                </a:solidFill>
                <a:effectLst/>
                <a:uLnTx/>
                <a:uFillTx/>
                <a:latin typeface="Times New Roman" pitchFamily="18" charset="0"/>
                <a:ea typeface="Times New Roman"/>
                <a:cs typeface="Times New Roman" pitchFamily="18" charset="0"/>
              </a:rPr>
              <a:t> cyst in a wet mount, unstained</a:t>
            </a:r>
            <a:r>
              <a:rPr kumimoji="0" lang="ar-SA" sz="2000" b="1" i="0" u="none" strike="noStrike" kern="0" cap="none" spc="0" normalizeH="0" noProof="0" dirty="0">
                <a:ln>
                  <a:noFill/>
                </a:ln>
                <a:solidFill>
                  <a:sysClr val="windowText" lastClr="000000"/>
                </a:solidFill>
                <a:effectLst/>
                <a:uLnTx/>
                <a:uFillTx/>
                <a:latin typeface="Times New Roman" pitchFamily="18" charset="0"/>
                <a:ea typeface="Times New Roman"/>
                <a:cs typeface="Times New Roman" pitchFamily="18" charset="0"/>
              </a:rPr>
              <a:t>.</a:t>
            </a:r>
            <a:endParaRPr kumimoji="0" lang="en-US" sz="2000" b="0" i="0" u="none" strike="noStrike" kern="0" cap="none" spc="0" normalizeH="0" noProof="0" dirty="0">
              <a:ln>
                <a:noFill/>
              </a:ln>
              <a:solidFill>
                <a:sysClr val="windowText" lastClr="000000"/>
              </a:solidFill>
              <a:effectLst/>
              <a:uLnTx/>
              <a:uFillTx/>
              <a:latin typeface="Times New Roman" pitchFamily="18" charset="0"/>
              <a:ea typeface="Times New Roman"/>
              <a:cs typeface="Times New Roman" pitchFamily="18" charset="0"/>
            </a:endParaRPr>
          </a:p>
        </p:txBody>
      </p:sp>
      <p:sp>
        <p:nvSpPr>
          <p:cNvPr id="10" name="مربع نص 11"/>
          <p:cNvSpPr txBox="1">
            <a:spLocks noChangeArrowheads="1"/>
          </p:cNvSpPr>
          <p:nvPr/>
        </p:nvSpPr>
        <p:spPr bwMode="auto">
          <a:xfrm flipH="1">
            <a:off x="5214142" y="5166048"/>
            <a:ext cx="3548857" cy="628650"/>
          </a:xfrm>
          <a:prstGeom prst="rect">
            <a:avLst/>
          </a:prstGeom>
          <a:noFill/>
          <a:ln w="9525">
            <a:solidFill>
              <a:sysClr val="window" lastClr="FFFFFF">
                <a:lumMod val="100000"/>
                <a:lumOff val="0"/>
              </a:sysClr>
            </a:solidFill>
            <a:miter lim="800000"/>
            <a:headEnd/>
            <a:tailEnd/>
          </a:ln>
          <a:extLst>
            <a:ext uri="{909E8E84-426E-40DD-AFC4-6F175D3DCCD1}">
              <a14:hiddenFill xmlns:a14="http://schemas.microsoft.com/office/drawing/2010/main">
                <a:solidFill>
                  <a:schemeClr val="bg1">
                    <a:lumMod val="100000"/>
                    <a:lumOff val="0"/>
                    <a:alpha val="0"/>
                  </a:schemeClr>
                </a:solidFill>
              </a14:hiddenFill>
            </a:ext>
          </a:extLst>
        </p:spPr>
        <p:txBody>
          <a:bodyPr rot="0" vert="horz" wrap="square" lIns="91440" tIns="45720" rIns="91440" bIns="45720" anchor="t" anchorCtr="0" upright="1">
            <a:noAutofit/>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kumimoji="0" lang="en-US" sz="1600" b="1" i="0" u="none" strike="noStrike" kern="0" cap="none" spc="0" normalizeH="0" noProof="0" dirty="0">
                <a:ln>
                  <a:noFill/>
                </a:ln>
                <a:solidFill>
                  <a:srgbClr val="000000"/>
                </a:solidFill>
                <a:effectLst/>
                <a:uLnTx/>
                <a:uFillTx/>
                <a:latin typeface="Times New Roman" pitchFamily="18" charset="0"/>
                <a:ea typeface="Times New Roman"/>
                <a:cs typeface="Times New Roman" pitchFamily="18" charset="0"/>
              </a:rPr>
              <a:t>Figure 2:</a:t>
            </a:r>
            <a:r>
              <a:rPr kumimoji="0" lang="en-US" sz="1600" b="0" i="0" u="none" strike="noStrike" kern="0" cap="none" spc="0" normalizeH="0" noProof="0" dirty="0">
                <a:ln>
                  <a:noFill/>
                </a:ln>
                <a:solidFill>
                  <a:srgbClr val="000000"/>
                </a:solidFill>
                <a:effectLst/>
                <a:uLnTx/>
                <a:uFillTx/>
                <a:latin typeface="Times New Roman" pitchFamily="18" charset="0"/>
                <a:ea typeface="Times New Roman"/>
                <a:cs typeface="Times New Roman" pitchFamily="18" charset="0"/>
              </a:rPr>
              <a:t> </a:t>
            </a:r>
            <a:r>
              <a:rPr kumimoji="0" lang="en-US" sz="1600" b="1" i="1" u="none" strike="noStrike" kern="0" cap="none" spc="0" normalizeH="0" noProof="0" dirty="0">
                <a:ln>
                  <a:noFill/>
                </a:ln>
                <a:solidFill>
                  <a:srgbClr val="000000"/>
                </a:solidFill>
                <a:effectLst/>
                <a:uLnTx/>
                <a:uFillTx/>
                <a:latin typeface="Times New Roman" pitchFamily="18" charset="0"/>
                <a:ea typeface="Times New Roman"/>
                <a:cs typeface="Times New Roman" pitchFamily="18" charset="0"/>
              </a:rPr>
              <a:t>B. coli</a:t>
            </a:r>
            <a:r>
              <a:rPr kumimoji="0" lang="en-US" sz="1600" b="1" i="0" u="none" strike="noStrike" kern="0" cap="none" spc="0" normalizeH="0" noProof="0" dirty="0">
                <a:ln>
                  <a:noFill/>
                </a:ln>
                <a:solidFill>
                  <a:srgbClr val="000000"/>
                </a:solidFill>
                <a:effectLst/>
                <a:uLnTx/>
                <a:uFillTx/>
                <a:latin typeface="Times New Roman" pitchFamily="18" charset="0"/>
                <a:ea typeface="Times New Roman"/>
                <a:cs typeface="Times New Roman" pitchFamily="18" charset="0"/>
              </a:rPr>
              <a:t> </a:t>
            </a:r>
            <a:r>
              <a:rPr kumimoji="0" lang="en-US" sz="1600" b="1" i="0" u="none" strike="noStrike" kern="0" cap="none" spc="0" normalizeH="0" noProof="0" dirty="0" err="1">
                <a:ln>
                  <a:noFill/>
                </a:ln>
                <a:solidFill>
                  <a:srgbClr val="000000"/>
                </a:solidFill>
                <a:effectLst/>
                <a:uLnTx/>
                <a:uFillTx/>
                <a:latin typeface="Times New Roman" pitchFamily="18" charset="0"/>
                <a:ea typeface="Times New Roman"/>
                <a:cs typeface="Times New Roman" pitchFamily="18" charset="0"/>
              </a:rPr>
              <a:t>trophozoite</a:t>
            </a:r>
            <a:r>
              <a:rPr kumimoji="0" lang="en-US" sz="1600" b="1" i="0" u="none" strike="noStrike" kern="0" cap="none" spc="0" normalizeH="0" noProof="0" dirty="0">
                <a:ln>
                  <a:noFill/>
                </a:ln>
                <a:solidFill>
                  <a:srgbClr val="000000"/>
                </a:solidFill>
                <a:effectLst/>
                <a:uLnTx/>
                <a:uFillTx/>
                <a:latin typeface="Times New Roman" pitchFamily="18" charset="0"/>
                <a:ea typeface="Times New Roman"/>
                <a:cs typeface="Times New Roman" pitchFamily="18" charset="0"/>
              </a:rPr>
              <a:t> in a wet mount, 500× magnification. Note the visible cilia on the cell surface.</a:t>
            </a:r>
            <a:endParaRPr kumimoji="0" lang="en-US" sz="1600" b="0" i="0" u="none" strike="noStrike" kern="0" cap="none" spc="0" normalizeH="0" noProof="0" dirty="0">
              <a:ln>
                <a:noFill/>
              </a:ln>
              <a:solidFill>
                <a:sysClr val="windowText" lastClr="000000"/>
              </a:solidFill>
              <a:effectLst/>
              <a:uLnTx/>
              <a:uFillTx/>
              <a:latin typeface="Times New Roman" pitchFamily="18" charset="0"/>
              <a:ea typeface="Times New Roman"/>
              <a:cs typeface="Times New Roman" pitchFamily="18" charset="0"/>
            </a:endParaRP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US" sz="1600" b="1" i="0" u="none" strike="noStrike" kern="0" cap="none" spc="0" normalizeH="0" noProof="0" dirty="0">
                <a:ln>
                  <a:noFill/>
                </a:ln>
                <a:solidFill>
                  <a:sysClr val="windowText" lastClr="000000"/>
                </a:solidFill>
                <a:effectLst/>
                <a:uLnTx/>
                <a:uFillTx/>
                <a:latin typeface="Times New Roman" pitchFamily="18" charset="0"/>
                <a:ea typeface="Times New Roman"/>
                <a:cs typeface="Times New Roman" pitchFamily="18" charset="0"/>
              </a:rPr>
              <a:t> </a:t>
            </a:r>
            <a:endParaRPr kumimoji="0" lang="en-US" sz="1600" b="0" i="0" u="none" strike="noStrike" kern="0" cap="none" spc="0" normalizeH="0" noProof="0" dirty="0">
              <a:ln>
                <a:noFill/>
              </a:ln>
              <a:solidFill>
                <a:sysClr val="windowText" lastClr="000000"/>
              </a:solidFill>
              <a:effectLst/>
              <a:uLnTx/>
              <a:uFillTx/>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4292221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60960"/>
            <a:ext cx="9067800" cy="2478114"/>
          </a:xfrm>
          <a:prstGeom prst="rect">
            <a:avLst/>
          </a:prstGeom>
          <a:noFill/>
        </p:spPr>
        <p:txBody>
          <a:bodyPr wrap="square" rtlCol="1">
            <a:spAutoFit/>
          </a:bodyPr>
          <a:lstStyle/>
          <a:p>
            <a:pPr algn="just">
              <a:lnSpc>
                <a:spcPct val="115000"/>
              </a:lnSpc>
              <a:spcAft>
                <a:spcPts val="1000"/>
              </a:spcAft>
            </a:pPr>
            <a:r>
              <a:rPr lang="en-US" b="1" dirty="0">
                <a:latin typeface="Times New Roman"/>
                <a:ea typeface="Times New Roman"/>
                <a:cs typeface="Arial"/>
              </a:rPr>
              <a:t>Life cycle: (</a:t>
            </a:r>
            <a:r>
              <a:rPr lang="en-US" dirty="0">
                <a:latin typeface="Times New Roman"/>
                <a:ea typeface="Times New Roman"/>
                <a:cs typeface="Arial"/>
              </a:rPr>
              <a:t>figure 3)</a:t>
            </a:r>
            <a:endParaRPr lang="en-US" sz="1400" dirty="0">
              <a:ea typeface="Times New Roman"/>
              <a:cs typeface="Arial"/>
            </a:endParaRPr>
          </a:p>
          <a:p>
            <a:r>
              <a:rPr lang="en-US" dirty="0">
                <a:latin typeface="Times New Roman"/>
                <a:ea typeface="Times New Roman"/>
              </a:rPr>
              <a:t>    Life cycle of </a:t>
            </a:r>
            <a:r>
              <a:rPr lang="en-US" i="1" dirty="0" err="1">
                <a:latin typeface="Times New Roman"/>
                <a:ea typeface="Times New Roman"/>
              </a:rPr>
              <a:t>Balantidium</a:t>
            </a:r>
            <a:r>
              <a:rPr lang="en-US" i="1" dirty="0">
                <a:latin typeface="Times New Roman"/>
                <a:ea typeface="Times New Roman"/>
              </a:rPr>
              <a:t> coli</a:t>
            </a:r>
            <a:r>
              <a:rPr lang="en-US" dirty="0">
                <a:latin typeface="Times New Roman"/>
                <a:ea typeface="Times New Roman"/>
              </a:rPr>
              <a:t> is simply completed by a fecal-oral route of transmission (direct life cycle), the ingested cyst when reach intestine undergo </a:t>
            </a:r>
            <a:r>
              <a:rPr lang="en-US" dirty="0" err="1">
                <a:latin typeface="Times New Roman"/>
                <a:ea typeface="Times New Roman"/>
              </a:rPr>
              <a:t>excystations</a:t>
            </a:r>
            <a:r>
              <a:rPr lang="en-US" dirty="0">
                <a:latin typeface="Times New Roman"/>
                <a:ea typeface="Times New Roman"/>
              </a:rPr>
              <a:t>,   one young </a:t>
            </a:r>
            <a:r>
              <a:rPr lang="en-US" dirty="0" err="1">
                <a:latin typeface="Times New Roman"/>
                <a:ea typeface="Times New Roman"/>
              </a:rPr>
              <a:t>trophozoites</a:t>
            </a:r>
            <a:r>
              <a:rPr lang="en-US" dirty="0">
                <a:latin typeface="Times New Roman"/>
                <a:ea typeface="Times New Roman"/>
              </a:rPr>
              <a:t> </a:t>
            </a:r>
            <a:r>
              <a:rPr lang="en-US" dirty="0" err="1">
                <a:latin typeface="Times New Roman"/>
                <a:ea typeface="Times New Roman"/>
              </a:rPr>
              <a:t>librated</a:t>
            </a:r>
            <a:r>
              <a:rPr lang="en-US" dirty="0">
                <a:latin typeface="Times New Roman"/>
                <a:ea typeface="Times New Roman"/>
              </a:rPr>
              <a:t> from each cyst, the </a:t>
            </a:r>
            <a:r>
              <a:rPr lang="en-US" dirty="0" err="1">
                <a:latin typeface="Times New Roman"/>
                <a:ea typeface="Times New Roman"/>
              </a:rPr>
              <a:t>trophozoites</a:t>
            </a:r>
            <a:r>
              <a:rPr lang="en-US" dirty="0">
                <a:latin typeface="Times New Roman"/>
                <a:ea typeface="Times New Roman"/>
              </a:rPr>
              <a:t> then reproduced a sexually by transverse binary fission. Conjugation could occur between two </a:t>
            </a:r>
            <a:r>
              <a:rPr lang="en-US" dirty="0" err="1">
                <a:latin typeface="Times New Roman"/>
                <a:ea typeface="Times New Roman"/>
              </a:rPr>
              <a:t>trophozoites</a:t>
            </a:r>
            <a:r>
              <a:rPr lang="en-US" dirty="0">
                <a:latin typeface="Times New Roman"/>
                <a:ea typeface="Times New Roman"/>
              </a:rPr>
              <a:t>.  </a:t>
            </a:r>
            <a:r>
              <a:rPr lang="en-US" i="1" dirty="0" err="1">
                <a:latin typeface="Times New Roman"/>
                <a:ea typeface="Times New Roman"/>
              </a:rPr>
              <a:t>Balantidium</a:t>
            </a:r>
            <a:r>
              <a:rPr lang="en-US" i="1" dirty="0">
                <a:latin typeface="Times New Roman"/>
                <a:ea typeface="Times New Roman"/>
              </a:rPr>
              <a:t> coli</a:t>
            </a:r>
            <a:r>
              <a:rPr lang="en-US" dirty="0">
                <a:latin typeface="Times New Roman"/>
                <a:ea typeface="Times New Roman"/>
              </a:rPr>
              <a:t> </a:t>
            </a:r>
            <a:r>
              <a:rPr lang="en-US" dirty="0" err="1">
                <a:latin typeface="Times New Roman"/>
                <a:ea typeface="Times New Roman"/>
              </a:rPr>
              <a:t>trophozoites</a:t>
            </a:r>
            <a:r>
              <a:rPr lang="en-US" dirty="0">
                <a:latin typeface="Times New Roman"/>
                <a:ea typeface="Times New Roman"/>
              </a:rPr>
              <a:t> feed on host cells, bacteria and other substances in the lumen of the bowel. Encystations occur under unfavorable conditions. Some of these cysts shaded irregularly to outer environment to recycle the life cycle of </a:t>
            </a:r>
            <a:r>
              <a:rPr lang="en-US" i="1" dirty="0" err="1">
                <a:latin typeface="Times New Roman"/>
                <a:ea typeface="Times New Roman"/>
              </a:rPr>
              <a:t>Balantidium</a:t>
            </a:r>
            <a:r>
              <a:rPr lang="en-US" i="1" dirty="0">
                <a:latin typeface="Times New Roman"/>
                <a:ea typeface="Times New Roman"/>
              </a:rPr>
              <a:t> coli</a:t>
            </a:r>
            <a:r>
              <a:rPr lang="en-US" dirty="0">
                <a:latin typeface="Times New Roman"/>
                <a:ea typeface="Times New Roman"/>
              </a:rPr>
              <a:t> parasite</a:t>
            </a:r>
            <a:endParaRPr lang="ar-IQ" dirty="0"/>
          </a:p>
        </p:txBody>
      </p:sp>
      <p:pic>
        <p:nvPicPr>
          <p:cNvPr id="5" name="صورة 7"/>
          <p:cNvPicPr/>
          <p:nvPr/>
        </p:nvPicPr>
        <p:blipFill>
          <a:blip r:embed="rId2">
            <a:extLst>
              <a:ext uri="{28A0092B-C50C-407E-A947-70E740481C1C}">
                <a14:useLocalDpi xmlns:a14="http://schemas.microsoft.com/office/drawing/2010/main" val="0"/>
              </a:ext>
            </a:extLst>
          </a:blip>
          <a:srcRect/>
          <a:stretch>
            <a:fillRect/>
          </a:stretch>
        </p:blipFill>
        <p:spPr bwMode="auto">
          <a:xfrm>
            <a:off x="1543050" y="2575560"/>
            <a:ext cx="6000750" cy="382524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1578343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533400"/>
            <a:ext cx="9144000" cy="5957849"/>
          </a:xfrm>
          <a:prstGeom prst="rect">
            <a:avLst/>
          </a:prstGeom>
          <a:noFill/>
        </p:spPr>
        <p:txBody>
          <a:bodyPr wrap="square" rtlCol="1">
            <a:spAutoFit/>
          </a:bodyPr>
          <a:lstStyle/>
          <a:p>
            <a:pPr>
              <a:lnSpc>
                <a:spcPct val="115000"/>
              </a:lnSpc>
              <a:spcAft>
                <a:spcPts val="600"/>
              </a:spcAft>
            </a:pPr>
            <a:r>
              <a:rPr lang="en-US" sz="2000" b="1" dirty="0">
                <a:latin typeface="Times New Roman" pitchFamily="18" charset="0"/>
                <a:ea typeface="Times New Roman"/>
                <a:cs typeface="Times New Roman" pitchFamily="18" charset="0"/>
              </a:rPr>
              <a:t>Pathogenesis and Symptoms</a:t>
            </a:r>
            <a:r>
              <a:rPr lang="en-US" sz="2000" dirty="0">
                <a:latin typeface="Times New Roman" pitchFamily="18" charset="0"/>
                <a:ea typeface="Times New Roman"/>
                <a:cs typeface="Times New Roman" pitchFamily="18" charset="0"/>
              </a:rPr>
              <a:t>: </a:t>
            </a:r>
          </a:p>
          <a:p>
            <a:pPr algn="just">
              <a:lnSpc>
                <a:spcPct val="115000"/>
              </a:lnSpc>
              <a:spcAft>
                <a:spcPts val="600"/>
              </a:spcAft>
            </a:pPr>
            <a:r>
              <a:rPr lang="en-US" sz="2000" dirty="0">
                <a:latin typeface="Times New Roman" pitchFamily="18" charset="0"/>
                <a:ea typeface="Times New Roman"/>
                <a:cs typeface="Times New Roman" pitchFamily="18" charset="0"/>
              </a:rPr>
              <a:t>Three forms of </a:t>
            </a:r>
            <a:r>
              <a:rPr lang="en-US" sz="2000" i="1" dirty="0">
                <a:latin typeface="Times New Roman" pitchFamily="18" charset="0"/>
                <a:ea typeface="Times New Roman"/>
                <a:cs typeface="Times New Roman" pitchFamily="18" charset="0"/>
              </a:rPr>
              <a:t>B. coli</a:t>
            </a:r>
            <a:r>
              <a:rPr lang="en-US" sz="2000" dirty="0">
                <a:latin typeface="Times New Roman" pitchFamily="18" charset="0"/>
                <a:ea typeface="Times New Roman"/>
                <a:cs typeface="Times New Roman" pitchFamily="18" charset="0"/>
              </a:rPr>
              <a:t> infection can occur: asymptomatic cyst excretion, acute colitis, and chronic infection. Most cases are asymptomatic; patients with debilitating conditions (particularly immunosuppression) or other infections are at increased risk for developing symptomatic infection.</a:t>
            </a:r>
          </a:p>
          <a:p>
            <a:pPr algn="just">
              <a:lnSpc>
                <a:spcPct val="115000"/>
              </a:lnSpc>
              <a:spcAft>
                <a:spcPts val="600"/>
              </a:spcAft>
            </a:pPr>
            <a:r>
              <a:rPr lang="en-US" sz="2000" dirty="0">
                <a:latin typeface="Times New Roman" pitchFamily="18" charset="0"/>
                <a:ea typeface="Times New Roman"/>
                <a:cs typeface="Times New Roman" pitchFamily="18" charset="0"/>
              </a:rPr>
              <a:t>In sporadic cases with acute clinical manifestations, symptoms include nausea, vomiting, diarrhea, weight loss, and abdominal pain. Stools may be either watery or dysenteric. Fulminant disease is rare and is most frequently associated with fulminating dysentery with or without multiple intestinal perforations. When present, the colonic ulcers and clinical presentation are similar to those found in amebic dysentery with deep invasion of the </a:t>
            </a:r>
            <a:r>
              <a:rPr lang="en-US" sz="2000" dirty="0" err="1">
                <a:latin typeface="Times New Roman" pitchFamily="18" charset="0"/>
                <a:ea typeface="Times New Roman"/>
                <a:cs typeface="Times New Roman" pitchFamily="18" charset="0"/>
              </a:rPr>
              <a:t>submucosa</a:t>
            </a:r>
            <a:r>
              <a:rPr lang="en-US" sz="2000" dirty="0">
                <a:latin typeface="Times New Roman" pitchFamily="18" charset="0"/>
                <a:ea typeface="Times New Roman"/>
                <a:cs typeface="Times New Roman" pitchFamily="18" charset="0"/>
              </a:rPr>
              <a:t> with organisms. </a:t>
            </a:r>
          </a:p>
          <a:p>
            <a:pPr algn="just">
              <a:lnSpc>
                <a:spcPct val="115000"/>
              </a:lnSpc>
              <a:spcAft>
                <a:spcPts val="600"/>
              </a:spcAft>
            </a:pPr>
            <a:r>
              <a:rPr lang="en-US" sz="2000" dirty="0">
                <a:latin typeface="Times New Roman" pitchFamily="18" charset="0"/>
                <a:ea typeface="Times New Roman"/>
                <a:cs typeface="Times New Roman" pitchFamily="18" charset="0"/>
              </a:rPr>
              <a:t>In case of human and monkey </a:t>
            </a:r>
            <a:r>
              <a:rPr lang="en-US" sz="2000" dirty="0" err="1">
                <a:latin typeface="Times New Roman" pitchFamily="18" charset="0"/>
                <a:ea typeface="Times New Roman"/>
                <a:cs typeface="Times New Roman" pitchFamily="18" charset="0"/>
              </a:rPr>
              <a:t>balantidiasis</a:t>
            </a:r>
            <a:r>
              <a:rPr lang="en-US" sz="2000" dirty="0">
                <a:latin typeface="Times New Roman" pitchFamily="18" charset="0"/>
                <a:ea typeface="Times New Roman"/>
                <a:cs typeface="Times New Roman" pitchFamily="18" charset="0"/>
              </a:rPr>
              <a:t>, the multiplying </a:t>
            </a:r>
            <a:r>
              <a:rPr lang="en-US" sz="2000" dirty="0" err="1">
                <a:latin typeface="Times New Roman" pitchFamily="18" charset="0"/>
                <a:ea typeface="Times New Roman"/>
                <a:cs typeface="Times New Roman" pitchFamily="18" charset="0"/>
              </a:rPr>
              <a:t>trophozoites</a:t>
            </a:r>
            <a:r>
              <a:rPr lang="en-US" sz="2000" dirty="0">
                <a:latin typeface="Times New Roman" pitchFamily="18" charset="0"/>
                <a:ea typeface="Times New Roman"/>
                <a:cs typeface="Times New Roman" pitchFamily="18" charset="0"/>
              </a:rPr>
              <a:t> forming nests that may invade and penetrate mucosal layer of the intestine, and extensively destruct the </a:t>
            </a:r>
            <a:r>
              <a:rPr lang="en-US" sz="2000" dirty="0" err="1">
                <a:latin typeface="Times New Roman" pitchFamily="18" charset="0"/>
                <a:ea typeface="Times New Roman"/>
                <a:cs typeface="Times New Roman" pitchFamily="18" charset="0"/>
              </a:rPr>
              <a:t>submucosa</a:t>
            </a:r>
            <a:r>
              <a:rPr lang="en-US" sz="2000" dirty="0">
                <a:latin typeface="Times New Roman" pitchFamily="18" charset="0"/>
                <a:ea typeface="Times New Roman"/>
                <a:cs typeface="Times New Roman" pitchFamily="18" charset="0"/>
              </a:rPr>
              <a:t>. Where it spread out radially, causing rapid destruction of the tissue. </a:t>
            </a:r>
            <a:r>
              <a:rPr lang="en-US" sz="2000" dirty="0" err="1">
                <a:latin typeface="Times New Roman" pitchFamily="18" charset="0"/>
                <a:ea typeface="Times New Roman"/>
                <a:cs typeface="Times New Roman" pitchFamily="18" charset="0"/>
              </a:rPr>
              <a:t>Balantidial</a:t>
            </a:r>
            <a:r>
              <a:rPr lang="en-US" sz="2000" dirty="0">
                <a:latin typeface="Times New Roman" pitchFamily="18" charset="0"/>
                <a:ea typeface="Times New Roman"/>
                <a:cs typeface="Times New Roman" pitchFamily="18" charset="0"/>
              </a:rPr>
              <a:t> ulcers are oval, irregular with red undetermined edges and they may develop at any level of the large intestine. </a:t>
            </a:r>
          </a:p>
        </p:txBody>
      </p:sp>
    </p:spTree>
    <p:extLst>
      <p:ext uri="{BB962C8B-B14F-4D97-AF65-F5344CB8AC3E}">
        <p14:creationId xmlns:p14="http://schemas.microsoft.com/office/powerpoint/2010/main" val="2629820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152400"/>
            <a:ext cx="9144000" cy="6481774"/>
          </a:xfrm>
          <a:prstGeom prst="rect">
            <a:avLst/>
          </a:prstGeom>
          <a:noFill/>
        </p:spPr>
        <p:txBody>
          <a:bodyPr wrap="square" rtlCol="1">
            <a:spAutoFit/>
          </a:bodyPr>
          <a:lstStyle/>
          <a:p>
            <a:pPr algn="just">
              <a:lnSpc>
                <a:spcPct val="115000"/>
              </a:lnSpc>
              <a:spcAft>
                <a:spcPts val="600"/>
              </a:spcAft>
            </a:pPr>
            <a:r>
              <a:rPr lang="en-US" b="1" dirty="0">
                <a:latin typeface="Times New Roman" pitchFamily="18" charset="0"/>
                <a:ea typeface="Times New Roman"/>
                <a:cs typeface="Times New Roman" pitchFamily="18" charset="0"/>
              </a:rPr>
              <a:t>Diagnosis</a:t>
            </a:r>
            <a:r>
              <a:rPr lang="en-US" dirty="0">
                <a:latin typeface="Times New Roman" pitchFamily="18" charset="0"/>
                <a:ea typeface="Times New Roman"/>
                <a:cs typeface="Times New Roman" pitchFamily="18" charset="0"/>
              </a:rPr>
              <a:t>: </a:t>
            </a:r>
            <a:endParaRPr lang="en-US" sz="1400" dirty="0">
              <a:latin typeface="Times New Roman" pitchFamily="18" charset="0"/>
              <a:ea typeface="Times New Roman"/>
              <a:cs typeface="Times New Roman" pitchFamily="18" charset="0"/>
            </a:endParaRPr>
          </a:p>
          <a:p>
            <a:pPr>
              <a:lnSpc>
                <a:spcPct val="115000"/>
              </a:lnSpc>
              <a:spcAft>
                <a:spcPts val="600"/>
              </a:spcAft>
            </a:pPr>
            <a:r>
              <a:rPr lang="en-US" dirty="0">
                <a:solidFill>
                  <a:srgbClr val="000000"/>
                </a:solidFill>
                <a:latin typeface="Times New Roman" pitchFamily="18" charset="0"/>
                <a:ea typeface="Times New Roman"/>
                <a:cs typeface="Times New Roman" pitchFamily="18" charset="0"/>
              </a:rPr>
              <a:t>Diagnosis is based on detection of </a:t>
            </a:r>
            <a:r>
              <a:rPr lang="en-US" dirty="0" err="1">
                <a:solidFill>
                  <a:srgbClr val="000000"/>
                </a:solidFill>
                <a:latin typeface="Times New Roman" pitchFamily="18" charset="0"/>
                <a:ea typeface="Times New Roman"/>
                <a:cs typeface="Times New Roman" pitchFamily="18" charset="0"/>
              </a:rPr>
              <a:t>trophozoites</a:t>
            </a:r>
            <a:r>
              <a:rPr lang="en-US" dirty="0">
                <a:solidFill>
                  <a:srgbClr val="000000"/>
                </a:solidFill>
                <a:latin typeface="Times New Roman" pitchFamily="18" charset="0"/>
                <a:ea typeface="Times New Roman"/>
                <a:cs typeface="Times New Roman" pitchFamily="18" charset="0"/>
              </a:rPr>
              <a:t> in stool specimens or in tissue collected during endoscopy. Cysts are less frequently encountered. </a:t>
            </a:r>
            <a:r>
              <a:rPr lang="en-US" i="1" dirty="0" err="1">
                <a:solidFill>
                  <a:srgbClr val="000000"/>
                </a:solidFill>
                <a:latin typeface="Times New Roman" pitchFamily="18" charset="0"/>
                <a:ea typeface="Times New Roman"/>
                <a:cs typeface="Times New Roman" pitchFamily="18" charset="0"/>
              </a:rPr>
              <a:t>Balantidium</a:t>
            </a:r>
            <a:r>
              <a:rPr lang="en-US" i="1" dirty="0">
                <a:solidFill>
                  <a:srgbClr val="000000"/>
                </a:solidFill>
                <a:latin typeface="Times New Roman" pitchFamily="18" charset="0"/>
                <a:ea typeface="Times New Roman"/>
                <a:cs typeface="Times New Roman" pitchFamily="18" charset="0"/>
              </a:rPr>
              <a:t> </a:t>
            </a:r>
            <a:r>
              <a:rPr lang="en-US" i="1" dirty="0" err="1">
                <a:solidFill>
                  <a:srgbClr val="000000"/>
                </a:solidFill>
                <a:latin typeface="Times New Roman" pitchFamily="18" charset="0"/>
                <a:ea typeface="Times New Roman"/>
                <a:cs typeface="Times New Roman" pitchFamily="18" charset="0"/>
              </a:rPr>
              <a:t>coli</a:t>
            </a:r>
            <a:r>
              <a:rPr lang="en-US" dirty="0" err="1">
                <a:solidFill>
                  <a:srgbClr val="000000"/>
                </a:solidFill>
                <a:latin typeface="Times New Roman" pitchFamily="18" charset="0"/>
                <a:ea typeface="Times New Roman"/>
                <a:cs typeface="Times New Roman" pitchFamily="18" charset="0"/>
              </a:rPr>
              <a:t>is</a:t>
            </a:r>
            <a:r>
              <a:rPr lang="en-US" dirty="0">
                <a:solidFill>
                  <a:srgbClr val="000000"/>
                </a:solidFill>
                <a:latin typeface="Times New Roman" pitchFamily="18" charset="0"/>
                <a:ea typeface="Times New Roman"/>
                <a:cs typeface="Times New Roman" pitchFamily="18" charset="0"/>
              </a:rPr>
              <a:t> passed intermittently and once outside the colon is rapidly destroyed. Thus stool specimens should be collected repeatedly, and immediately examined or preserved to enhance detection of the parasite.</a:t>
            </a:r>
            <a:endParaRPr lang="en-US" sz="1400" dirty="0">
              <a:latin typeface="Times New Roman" pitchFamily="18" charset="0"/>
              <a:ea typeface="Times New Roman"/>
              <a:cs typeface="Times New Roman" pitchFamily="18" charset="0"/>
            </a:endParaRPr>
          </a:p>
          <a:p>
            <a:pPr>
              <a:lnSpc>
                <a:spcPct val="115000"/>
              </a:lnSpc>
              <a:spcAft>
                <a:spcPts val="600"/>
              </a:spcAft>
            </a:pPr>
            <a:r>
              <a:rPr lang="en-US" b="1" dirty="0">
                <a:latin typeface="Times New Roman" pitchFamily="18" charset="0"/>
                <a:ea typeface="Times New Roman"/>
                <a:cs typeface="Times New Roman" pitchFamily="18" charset="0"/>
              </a:rPr>
              <a:t>Epidemiology: </a:t>
            </a:r>
            <a:endParaRPr lang="en-US" sz="1400" dirty="0">
              <a:latin typeface="Times New Roman" pitchFamily="18" charset="0"/>
              <a:ea typeface="Times New Roman"/>
              <a:cs typeface="Times New Roman" pitchFamily="18" charset="0"/>
            </a:endParaRPr>
          </a:p>
          <a:p>
            <a:pPr algn="just">
              <a:lnSpc>
                <a:spcPct val="115000"/>
              </a:lnSpc>
              <a:spcAft>
                <a:spcPts val="600"/>
              </a:spcAft>
            </a:pPr>
            <a:r>
              <a:rPr lang="en-US" dirty="0">
                <a:latin typeface="Times New Roman" pitchFamily="18" charset="0"/>
                <a:ea typeface="Times New Roman"/>
                <a:cs typeface="Times New Roman" pitchFamily="18" charset="0"/>
              </a:rPr>
              <a:t>Human </a:t>
            </a:r>
            <a:r>
              <a:rPr lang="en-US" dirty="0" err="1">
                <a:latin typeface="Times New Roman" pitchFamily="18" charset="0"/>
                <a:ea typeface="Times New Roman"/>
                <a:cs typeface="Times New Roman" pitchFamily="18" charset="0"/>
              </a:rPr>
              <a:t>balantidiasis</a:t>
            </a:r>
            <a:r>
              <a:rPr lang="en-US" dirty="0">
                <a:latin typeface="Times New Roman" pitchFamily="18" charset="0"/>
                <a:ea typeface="Times New Roman"/>
                <a:cs typeface="Times New Roman" pitchFamily="18" charset="0"/>
              </a:rPr>
              <a:t> occurs worldwide; it is most prevalent in tropical and subtropical regions and developing countries. </a:t>
            </a:r>
            <a:r>
              <a:rPr lang="en-US" i="1" dirty="0">
                <a:latin typeface="Times New Roman" pitchFamily="18" charset="0"/>
                <a:ea typeface="Times New Roman"/>
                <a:cs typeface="Times New Roman" pitchFamily="18" charset="0"/>
              </a:rPr>
              <a:t>B. coli</a:t>
            </a:r>
            <a:r>
              <a:rPr lang="en-US" dirty="0">
                <a:latin typeface="Times New Roman" pitchFamily="18" charset="0"/>
                <a:ea typeface="Times New Roman"/>
                <a:cs typeface="Times New Roman" pitchFamily="18" charset="0"/>
              </a:rPr>
              <a:t> generally occurs among pigs in warmer climates and monkeys in the tropics. Infection in humans is therefore also more common in those areas, especially in settings where hygiene is poor. Porcine fecal contamination of water or food consumed by humans is the principal means for acquisition of infection by humans. Transmission between humans can occur via the fecal-oral route.</a:t>
            </a:r>
            <a:endParaRPr lang="en-US" sz="1400" dirty="0">
              <a:latin typeface="Times New Roman" pitchFamily="18" charset="0"/>
              <a:ea typeface="Times New Roman"/>
              <a:cs typeface="Times New Roman" pitchFamily="18" charset="0"/>
            </a:endParaRPr>
          </a:p>
          <a:p>
            <a:pPr algn="just">
              <a:lnSpc>
                <a:spcPct val="115000"/>
              </a:lnSpc>
              <a:spcAft>
                <a:spcPts val="600"/>
              </a:spcAft>
            </a:pPr>
            <a:r>
              <a:rPr lang="en-US" dirty="0">
                <a:latin typeface="Times New Roman" pitchFamily="18" charset="0"/>
                <a:ea typeface="Times New Roman"/>
                <a:cs typeface="Times New Roman" pitchFamily="18" charset="0"/>
              </a:rPr>
              <a:t>The number of human infection with this parasite is small indeed compared with the opportunities for acquiring the infection from animal reservoirs. Once an infection has become established in man, it can be more easily transmitted from person to person. </a:t>
            </a:r>
            <a:endParaRPr lang="en-US" sz="1400" dirty="0">
              <a:latin typeface="Times New Roman" pitchFamily="18" charset="0"/>
              <a:ea typeface="Times New Roman"/>
              <a:cs typeface="Times New Roman" pitchFamily="18" charset="0"/>
            </a:endParaRPr>
          </a:p>
          <a:p>
            <a:pPr>
              <a:lnSpc>
                <a:spcPct val="115000"/>
              </a:lnSpc>
              <a:spcAft>
                <a:spcPts val="600"/>
              </a:spcAft>
            </a:pPr>
            <a:r>
              <a:rPr lang="en-US" b="1" dirty="0">
                <a:latin typeface="Times New Roman" pitchFamily="18" charset="0"/>
                <a:ea typeface="Times New Roman"/>
                <a:cs typeface="Times New Roman" pitchFamily="18" charset="0"/>
              </a:rPr>
              <a:t>Prevention and control</a:t>
            </a:r>
            <a:r>
              <a:rPr lang="en-US" dirty="0">
                <a:latin typeface="Times New Roman" pitchFamily="18" charset="0"/>
                <a:ea typeface="Times New Roman"/>
                <a:cs typeface="Times New Roman" pitchFamily="18" charset="0"/>
              </a:rPr>
              <a:t>: </a:t>
            </a:r>
            <a:endParaRPr lang="en-US" sz="1400" dirty="0">
              <a:latin typeface="Times New Roman" pitchFamily="18" charset="0"/>
              <a:ea typeface="Times New Roman"/>
              <a:cs typeface="Times New Roman" pitchFamily="18" charset="0"/>
            </a:endParaRPr>
          </a:p>
          <a:p>
            <a:r>
              <a:rPr lang="en-US" dirty="0">
                <a:latin typeface="Times New Roman" pitchFamily="18" charset="0"/>
                <a:ea typeface="Times New Roman"/>
                <a:cs typeface="Times New Roman" pitchFamily="18" charset="0"/>
              </a:rPr>
              <a:t>Since </a:t>
            </a:r>
            <a:r>
              <a:rPr lang="en-US" dirty="0" err="1">
                <a:latin typeface="Times New Roman" pitchFamily="18" charset="0"/>
                <a:ea typeface="Times New Roman"/>
                <a:cs typeface="Times New Roman" pitchFamily="18" charset="0"/>
              </a:rPr>
              <a:t>balantidiasis</a:t>
            </a:r>
            <a:r>
              <a:rPr lang="en-US" dirty="0">
                <a:latin typeface="Times New Roman" pitchFamily="18" charset="0"/>
                <a:ea typeface="Times New Roman"/>
                <a:cs typeface="Times New Roman" pitchFamily="18" charset="0"/>
              </a:rPr>
              <a:t> is common in hogs and lower primates, and human infection from such sources is infrequent, protection from exposure to animal source is not indicated. In contrast protection from exposure to human sources requires attention. </a:t>
            </a:r>
            <a:endParaRPr lang="ar-IQ" dirty="0">
              <a:latin typeface="Times New Roman" pitchFamily="18" charset="0"/>
              <a:cs typeface="Times New Roman" pitchFamily="18" charset="0"/>
            </a:endParaRPr>
          </a:p>
        </p:txBody>
      </p:sp>
    </p:spTree>
    <p:extLst>
      <p:ext uri="{BB962C8B-B14F-4D97-AF65-F5344CB8AC3E}">
        <p14:creationId xmlns:p14="http://schemas.microsoft.com/office/powerpoint/2010/main" val="33627373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406</Words>
  <Application>Microsoft Office PowerPoint</Application>
  <PresentationFormat>On-screen Show (4:3)</PresentationFormat>
  <Paragraphs>34</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Dr-dodo</dc:creator>
  <cp:lastModifiedBy>DR.Ahmed Saker 2o1O</cp:lastModifiedBy>
  <cp:revision>2</cp:revision>
  <dcterms:created xsi:type="dcterms:W3CDTF">2006-08-16T00:00:00Z</dcterms:created>
  <dcterms:modified xsi:type="dcterms:W3CDTF">2019-09-23T19:21:31Z</dcterms:modified>
</cp:coreProperties>
</file>